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T Sans Narrow"/>
      <p:regular r:id="rId16"/>
      <p:bold r:id="rId17"/>
    </p:embeddedFont>
    <p:embeddedFont>
      <p:font typeface="Open Sans"/>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TSansNarrow-bold.fntdata"/><Relationship Id="rId16" Type="http://schemas.openxmlformats.org/officeDocument/2006/relationships/font" Target="fonts/PTSansNarrow-regular.fntdata"/><Relationship Id="rId5" Type="http://schemas.openxmlformats.org/officeDocument/2006/relationships/notesMaster" Target="notesMasters/notesMaster1.xml"/><Relationship Id="rId19" Type="http://schemas.openxmlformats.org/officeDocument/2006/relationships/font" Target="fonts/OpenSans-bold.fntdata"/><Relationship Id="rId6" Type="http://schemas.openxmlformats.org/officeDocument/2006/relationships/slide" Target="slides/slide1.xml"/><Relationship Id="rId18" Type="http://schemas.openxmlformats.org/officeDocument/2006/relationships/font" Target="fonts/OpenSans-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Good morning Guys and Michael, Today we are going to present our final results about Text Detection and Recognition tech for the Canned cat/dog food.</a:t>
            </a:r>
            <a:endParaRPr sz="1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30c61aac16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30c61aac16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24292F"/>
                </a:solidFill>
                <a:highlight>
                  <a:srgbClr val="FFFFFF"/>
                </a:highlight>
              </a:rPr>
              <a:t>Project Description Presentation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01eb6106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01eb6106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600">
                <a:solidFill>
                  <a:srgbClr val="695D46"/>
                </a:solidFill>
                <a:latin typeface="Open Sans"/>
                <a:ea typeface="Open Sans"/>
                <a:cs typeface="Open Sans"/>
                <a:sym typeface="Open Sans"/>
              </a:rPr>
              <a:t>Sparked by our daily life, Xinyue and I are pets lovers. </a:t>
            </a:r>
            <a:r>
              <a:rPr lang="en" sz="1600">
                <a:solidFill>
                  <a:srgbClr val="695D46"/>
                </a:solidFill>
                <a:latin typeface="Open Sans"/>
                <a:ea typeface="Open Sans"/>
                <a:cs typeface="Open Sans"/>
                <a:sym typeface="Open Sans"/>
              </a:rPr>
              <a:t>As a responsible pet owner, when picking the canned food for pets, we care about the nutrition/ingredients. However, the thing is that The pet food can is very small, and the Ingredients list on the can is tiny. It’s hard or time consuming for pet owners to recognize the important main ingredients. So our goal is to extract useful information from Canned Food that will help the pets owers to quickly target the key info.</a:t>
            </a:r>
            <a:endParaRPr sz="1600">
              <a:solidFill>
                <a:srgbClr val="695D46"/>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30c61aac16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30c61aac16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As t</a:t>
            </a:r>
            <a:r>
              <a:rPr lang="en" sz="1600"/>
              <a:t>here are no prepared data set for pet food label images, we manually grab the data from online web-pages and collect 77 canned food ingredient pics for dog and cat canned food as our feed data. </a:t>
            </a:r>
            <a:endParaRPr sz="16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301eb6106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301eb6106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photo - </a:t>
            </a:r>
            <a:r>
              <a:rPr lang="en"/>
              <a:t>transfer</a:t>
            </a:r>
            <a:r>
              <a:rPr lang="en"/>
              <a:t> words/  from label - summary table - idea output(nutr fact)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3a03fb437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3a03fb437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label</a:t>
            </a:r>
            <a:r>
              <a:rPr lang="en"/>
              <a:t> image cat33  as an example  - </a:t>
            </a:r>
            <a:r>
              <a:rPr lang="en"/>
              <a:t>illustrate</a:t>
            </a:r>
            <a:r>
              <a:rPr lang="en"/>
              <a:t> what we did</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abb75ae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abb75ae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Try - 2 models KeyBert&amp; Yake - top5 - hyper - dup - main 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3a03fb437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3a03fb437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Although </a:t>
            </a:r>
            <a:r>
              <a:rPr lang="en" sz="1600"/>
              <a:t>we grab</a:t>
            </a:r>
            <a:r>
              <a:rPr lang="en" sz="1600"/>
              <a:t>bed</a:t>
            </a:r>
            <a:r>
              <a:rPr lang="en" sz="1600"/>
              <a:t> words from images, we think </a:t>
            </a:r>
            <a:r>
              <a:rPr lang="en" sz="1600">
                <a:solidFill>
                  <a:schemeClr val="dk1"/>
                </a:solidFill>
                <a:latin typeface="Open Sans"/>
                <a:ea typeface="Open Sans"/>
                <a:cs typeface="Open Sans"/>
                <a:sym typeface="Open Sans"/>
              </a:rPr>
              <a:t>t</a:t>
            </a:r>
            <a:r>
              <a:rPr lang="en" sz="1600">
                <a:solidFill>
                  <a:schemeClr val="dk1"/>
                </a:solidFill>
                <a:latin typeface="Open Sans"/>
                <a:ea typeface="Open Sans"/>
                <a:cs typeface="Open Sans"/>
                <a:sym typeface="Open Sans"/>
              </a:rPr>
              <a:t>he guaranteed analysis also reflect the important info that pets owners care about. But there are many special characters such as the % and () that we are unable to extract this part using existing keyword extraction model. Therefore, we </a:t>
            </a:r>
            <a:r>
              <a:rPr lang="en" sz="1600">
                <a:solidFill>
                  <a:schemeClr val="dk1"/>
                </a:solidFill>
              </a:rPr>
              <a:t>identify the particular string patterns to obtain the </a:t>
            </a:r>
            <a:r>
              <a:rPr lang="en" sz="1600">
                <a:solidFill>
                  <a:schemeClr val="dk1"/>
                </a:solidFill>
                <a:latin typeface="Open Sans"/>
                <a:ea typeface="Open Sans"/>
                <a:cs typeface="Open Sans"/>
                <a:sym typeface="Open Sans"/>
              </a:rPr>
              <a:t>guaranteed analysis of</a:t>
            </a:r>
            <a:r>
              <a:rPr lang="en" sz="1600">
                <a:solidFill>
                  <a:schemeClr val="dk1"/>
                </a:solidFill>
              </a:rPr>
              <a:t> </a:t>
            </a:r>
            <a:r>
              <a:rPr lang="en" sz="1600">
                <a:solidFill>
                  <a:schemeClr val="dk1"/>
                </a:solidFill>
                <a:latin typeface="Open Sans"/>
                <a:ea typeface="Open Sans"/>
                <a:cs typeface="Open Sans"/>
                <a:sym typeface="Open Sans"/>
              </a:rPr>
              <a:t>nutrition content.</a:t>
            </a:r>
            <a:endParaRPr sz="1600">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3abb75aed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3abb75aed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That’s all the process we did. Here is how we </a:t>
            </a:r>
            <a:r>
              <a:rPr lang="en" sz="1200">
                <a:solidFill>
                  <a:schemeClr val="dk1"/>
                </a:solidFill>
              </a:rPr>
              <a:t>e</a:t>
            </a:r>
            <a:r>
              <a:rPr lang="en" sz="1200">
                <a:solidFill>
                  <a:schemeClr val="dk1"/>
                </a:solidFill>
              </a:rPr>
              <a:t>valuate the results. For the word extraction results, we hand label whether it’s a useful info or not. The chart below shows the overall performance of the 2 models. KeyBERT performances better with 78% of useful info.</a:t>
            </a:r>
            <a:endParaRPr sz="12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3abb75aed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3abb75aed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Beside all thing we did well as discussed above, our project also has some limitations. One is the OCR results. The Tesseract sometimes failed to grab the words. For example, </a:t>
            </a:r>
            <a:r>
              <a:rPr lang="en">
                <a:solidFill>
                  <a:schemeClr val="dk1"/>
                </a:solidFill>
              </a:rPr>
              <a:t>Tesseract returns an empty text file for the </a:t>
            </a:r>
            <a:r>
              <a:rPr lang="en">
                <a:solidFill>
                  <a:schemeClr val="dk1"/>
                </a:solidFill>
              </a:rPr>
              <a:t>label image cat12 showed on the right. We count accuracy rate of the OCR results. It’s about 90%. So for the future work, we may need to try new OCR model or train our own model to improve that.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Another limitation is info coverage. In </a:t>
            </a:r>
            <a:r>
              <a:rPr lang="en">
                <a:solidFill>
                  <a:schemeClr val="dk1"/>
                </a:solidFill>
              </a:rPr>
              <a:t>evaluation</a:t>
            </a:r>
            <a:r>
              <a:rPr lang="en">
                <a:solidFill>
                  <a:schemeClr val="dk1"/>
                </a:solidFill>
              </a:rPr>
              <a:t> part, I only talk about the proportion of useful info, because that it is hard to extract all of the info. If one label has beef, turkey and liver. We may only </a:t>
            </a:r>
            <a:r>
              <a:rPr lang="en">
                <a:solidFill>
                  <a:schemeClr val="dk1"/>
                </a:solidFill>
              </a:rPr>
              <a:t>extract beef and turkey, and lost the word liver. To improve that, we need more customized word extraction model to be train in the future.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35714"/>
              </a:lnSpc>
              <a:spcBef>
                <a:spcPts val="0"/>
              </a:spcBef>
              <a:spcAft>
                <a:spcPts val="0"/>
              </a:spcAft>
              <a:buClr>
                <a:schemeClr val="dk1"/>
              </a:buClr>
              <a:buSzPts val="1100"/>
              <a:buFont typeface="Arial"/>
              <a:buNone/>
            </a:pPr>
            <a:r>
              <a:t/>
            </a:r>
            <a:endParaRPr sz="1200">
              <a:solidFill>
                <a:srgbClr val="EF6C00"/>
              </a:solidFill>
              <a:latin typeface="PT Sans Narrow"/>
              <a:ea typeface="PT Sans Narrow"/>
              <a:cs typeface="PT Sans Narrow"/>
              <a:sym typeface="PT Sans Narrow"/>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226050" y="1751775"/>
            <a:ext cx="86919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122"/>
              <a:t>Text </a:t>
            </a:r>
            <a:r>
              <a:rPr lang="en" sz="4122"/>
              <a:t>Recognition From Canned Cat/Dog Food</a:t>
            </a:r>
            <a:r>
              <a:rPr lang="en" sz="5900"/>
              <a:t> </a:t>
            </a:r>
            <a:endParaRPr sz="5900"/>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Xinyue Wang, Zhiyi Ren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Thank You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248200" y="11447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a:t>
            </a:r>
            <a:endParaRPr/>
          </a:p>
        </p:txBody>
      </p:sp>
      <p:sp>
        <p:nvSpPr>
          <p:cNvPr id="73" name="Google Shape;73;p14"/>
          <p:cNvSpPr txBox="1"/>
          <p:nvPr>
            <p:ph idx="1" type="body"/>
          </p:nvPr>
        </p:nvSpPr>
        <p:spPr>
          <a:xfrm>
            <a:off x="156475" y="780150"/>
            <a:ext cx="8520600" cy="1232400"/>
          </a:xfrm>
          <a:prstGeom prst="rect">
            <a:avLst/>
          </a:prstGeom>
        </p:spPr>
        <p:txBody>
          <a:bodyPr anchorCtr="0" anchor="t" bIns="91425" lIns="91425" spcFirstLastPara="1" rIns="91425" wrap="square" tIns="91425">
            <a:normAutofit fontScale="92500" lnSpcReduction="20000"/>
          </a:bodyPr>
          <a:lstStyle/>
          <a:p>
            <a:pPr indent="-334327" lvl="0" marL="457200" rtl="0" algn="l">
              <a:spcBef>
                <a:spcPts val="0"/>
              </a:spcBef>
              <a:spcAft>
                <a:spcPts val="0"/>
              </a:spcAft>
              <a:buSzPct val="112500"/>
              <a:buChar char="●"/>
            </a:pPr>
            <a:r>
              <a:rPr lang="en" sz="1600"/>
              <a:t>E</a:t>
            </a:r>
            <a:r>
              <a:rPr lang="en" sz="1600"/>
              <a:t>xtract useful information from Canned Food by</a:t>
            </a:r>
            <a:endParaRPr sz="1600"/>
          </a:p>
          <a:p>
            <a:pPr indent="0" lvl="0" marL="457200" rtl="0" algn="l">
              <a:spcBef>
                <a:spcPts val="1200"/>
              </a:spcBef>
              <a:spcAft>
                <a:spcPts val="0"/>
              </a:spcAft>
              <a:buNone/>
            </a:pPr>
            <a:r>
              <a:rPr lang="en" sz="1600"/>
              <a:t>use text recognition algorithms and string pattern</a:t>
            </a:r>
            <a:endParaRPr sz="1600"/>
          </a:p>
          <a:p>
            <a:pPr indent="0" lvl="0" marL="0" rtl="0" algn="l">
              <a:spcBef>
                <a:spcPts val="1200"/>
              </a:spcBef>
              <a:spcAft>
                <a:spcPts val="1200"/>
              </a:spcAft>
              <a:buNone/>
            </a:pPr>
            <a:r>
              <a:t/>
            </a:r>
            <a:endParaRPr/>
          </a:p>
        </p:txBody>
      </p:sp>
      <p:pic>
        <p:nvPicPr>
          <p:cNvPr id="74" name="Google Shape;74;p14"/>
          <p:cNvPicPr preferRelativeResize="0"/>
          <p:nvPr/>
        </p:nvPicPr>
        <p:blipFill rotWithShape="1">
          <a:blip r:embed="rId3">
            <a:alphaModFix/>
          </a:blip>
          <a:srcRect b="33773" l="10561" r="10149" t="9540"/>
          <a:stretch/>
        </p:blipFill>
        <p:spPr>
          <a:xfrm>
            <a:off x="410775" y="1722075"/>
            <a:ext cx="2034778" cy="1938677"/>
          </a:xfrm>
          <a:prstGeom prst="rect">
            <a:avLst/>
          </a:prstGeom>
          <a:noFill/>
          <a:ln>
            <a:noFill/>
          </a:ln>
        </p:spPr>
      </p:pic>
      <p:pic>
        <p:nvPicPr>
          <p:cNvPr id="75" name="Google Shape;75;p14"/>
          <p:cNvPicPr preferRelativeResize="0"/>
          <p:nvPr/>
        </p:nvPicPr>
        <p:blipFill>
          <a:blip r:embed="rId4">
            <a:alphaModFix/>
          </a:blip>
          <a:stretch>
            <a:fillRect/>
          </a:stretch>
        </p:blipFill>
        <p:spPr>
          <a:xfrm>
            <a:off x="5551650" y="114475"/>
            <a:ext cx="3217151" cy="2772724"/>
          </a:xfrm>
          <a:prstGeom prst="rect">
            <a:avLst/>
          </a:prstGeom>
          <a:noFill/>
          <a:ln>
            <a:noFill/>
          </a:ln>
        </p:spPr>
      </p:pic>
      <p:pic>
        <p:nvPicPr>
          <p:cNvPr id="76" name="Google Shape;76;p14"/>
          <p:cNvPicPr preferRelativeResize="0"/>
          <p:nvPr/>
        </p:nvPicPr>
        <p:blipFill rotWithShape="1">
          <a:blip r:embed="rId5">
            <a:alphaModFix/>
          </a:blip>
          <a:srcRect b="12912" l="0" r="0" t="12494"/>
          <a:stretch/>
        </p:blipFill>
        <p:spPr>
          <a:xfrm>
            <a:off x="6074025" y="2980925"/>
            <a:ext cx="2444775" cy="1823651"/>
          </a:xfrm>
          <a:prstGeom prst="rect">
            <a:avLst/>
          </a:prstGeom>
          <a:noFill/>
          <a:ln>
            <a:noFill/>
          </a:ln>
        </p:spPr>
      </p:pic>
      <p:pic>
        <p:nvPicPr>
          <p:cNvPr id="77" name="Google Shape;77;p14"/>
          <p:cNvPicPr preferRelativeResize="0"/>
          <p:nvPr/>
        </p:nvPicPr>
        <p:blipFill rotWithShape="1">
          <a:blip r:embed="rId6">
            <a:alphaModFix/>
          </a:blip>
          <a:srcRect b="0" l="0" r="0" t="20470"/>
          <a:stretch/>
        </p:blipFill>
        <p:spPr>
          <a:xfrm>
            <a:off x="2950475" y="1722075"/>
            <a:ext cx="1954799" cy="1944376"/>
          </a:xfrm>
          <a:prstGeom prst="rect">
            <a:avLst/>
          </a:prstGeom>
          <a:noFill/>
          <a:ln>
            <a:noFill/>
          </a:ln>
        </p:spPr>
      </p:pic>
      <p:sp>
        <p:nvSpPr>
          <p:cNvPr id="78" name="Google Shape;78;p14"/>
          <p:cNvSpPr txBox="1"/>
          <p:nvPr/>
        </p:nvSpPr>
        <p:spPr>
          <a:xfrm>
            <a:off x="1086150" y="3819650"/>
            <a:ext cx="67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Grey</a:t>
            </a:r>
            <a:endParaRPr>
              <a:latin typeface="Open Sans"/>
              <a:ea typeface="Open Sans"/>
              <a:cs typeface="Open Sans"/>
              <a:sym typeface="Open Sans"/>
            </a:endParaRPr>
          </a:p>
        </p:txBody>
      </p:sp>
      <p:sp>
        <p:nvSpPr>
          <p:cNvPr id="79" name="Google Shape;79;p14"/>
          <p:cNvSpPr txBox="1"/>
          <p:nvPr/>
        </p:nvSpPr>
        <p:spPr>
          <a:xfrm>
            <a:off x="3622850" y="3819650"/>
            <a:ext cx="99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BenBen</a:t>
            </a:r>
            <a:endParaRPr>
              <a:latin typeface="Open Sans"/>
              <a:ea typeface="Open Sans"/>
              <a:cs typeface="Open Sans"/>
              <a:sym typeface="Open Sans"/>
            </a:endParaRPr>
          </a:p>
        </p:txBody>
      </p:sp>
      <p:sp>
        <p:nvSpPr>
          <p:cNvPr id="80" name="Google Shape;80;p14"/>
          <p:cNvSpPr txBox="1"/>
          <p:nvPr>
            <p:ph type="title"/>
          </p:nvPr>
        </p:nvSpPr>
        <p:spPr>
          <a:xfrm>
            <a:off x="2024550" y="4318650"/>
            <a:ext cx="2145300" cy="55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2440"/>
              <a:t>Our pets</a:t>
            </a:r>
            <a:endParaRPr sz="2440"/>
          </a:p>
        </p:txBody>
      </p:sp>
      <p:sp>
        <p:nvSpPr>
          <p:cNvPr id="81" name="Google Shape;81;p14"/>
          <p:cNvSpPr/>
          <p:nvPr/>
        </p:nvSpPr>
        <p:spPr>
          <a:xfrm>
            <a:off x="6114563" y="3513925"/>
            <a:ext cx="2363700" cy="1058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82" name="Google Shape;82;p14"/>
          <p:cNvSpPr txBox="1"/>
          <p:nvPr>
            <p:ph type="title"/>
          </p:nvPr>
        </p:nvSpPr>
        <p:spPr>
          <a:xfrm>
            <a:off x="5841200" y="4685225"/>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440"/>
              <a:t>Text is tiny and small</a:t>
            </a:r>
            <a:endParaRPr sz="144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5"/>
          <p:cNvSpPr txBox="1"/>
          <p:nvPr>
            <p:ph type="title"/>
          </p:nvPr>
        </p:nvSpPr>
        <p:spPr>
          <a:xfrm>
            <a:off x="311700" y="1255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p:txBody>
      </p:sp>
      <p:sp>
        <p:nvSpPr>
          <p:cNvPr id="88" name="Google Shape;88;p15"/>
          <p:cNvSpPr txBox="1"/>
          <p:nvPr>
            <p:ph idx="1" type="body"/>
          </p:nvPr>
        </p:nvSpPr>
        <p:spPr>
          <a:xfrm>
            <a:off x="311700" y="707600"/>
            <a:ext cx="8520600" cy="1232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Online Shops</a:t>
            </a:r>
            <a:endParaRPr sz="1400"/>
          </a:p>
          <a:p>
            <a:pPr indent="-317500" lvl="0" marL="457200" rtl="0" algn="l">
              <a:spcBef>
                <a:spcPts val="0"/>
              </a:spcBef>
              <a:spcAft>
                <a:spcPts val="0"/>
              </a:spcAft>
              <a:buSzPts val="1400"/>
              <a:buChar char="●"/>
            </a:pPr>
            <a:r>
              <a:rPr lang="en" sz="1400"/>
              <a:t>77 images of the canned pet food</a:t>
            </a:r>
            <a:endParaRPr sz="1400"/>
          </a:p>
          <a:p>
            <a:pPr indent="0" lvl="0" marL="0" rtl="0" algn="l">
              <a:spcBef>
                <a:spcPts val="1200"/>
              </a:spcBef>
              <a:spcAft>
                <a:spcPts val="1200"/>
              </a:spcAft>
              <a:buNone/>
            </a:pPr>
            <a:r>
              <a:t/>
            </a:r>
            <a:endParaRPr/>
          </a:p>
        </p:txBody>
      </p:sp>
      <p:pic>
        <p:nvPicPr>
          <p:cNvPr id="89" name="Google Shape;89;p15"/>
          <p:cNvPicPr preferRelativeResize="0"/>
          <p:nvPr/>
        </p:nvPicPr>
        <p:blipFill rotWithShape="1">
          <a:blip r:embed="rId3">
            <a:alphaModFix/>
          </a:blip>
          <a:srcRect b="0" l="14813" r="0" t="0"/>
          <a:stretch/>
        </p:blipFill>
        <p:spPr>
          <a:xfrm>
            <a:off x="4040875" y="0"/>
            <a:ext cx="5103124" cy="3253950"/>
          </a:xfrm>
          <a:prstGeom prst="rect">
            <a:avLst/>
          </a:prstGeom>
          <a:noFill/>
          <a:ln>
            <a:noFill/>
          </a:ln>
        </p:spPr>
      </p:pic>
      <p:pic>
        <p:nvPicPr>
          <p:cNvPr id="90" name="Google Shape;90;p15"/>
          <p:cNvPicPr preferRelativeResize="0"/>
          <p:nvPr/>
        </p:nvPicPr>
        <p:blipFill rotWithShape="1">
          <a:blip r:embed="rId4">
            <a:alphaModFix/>
          </a:blip>
          <a:srcRect b="0" l="0" r="20102" t="0"/>
          <a:stretch/>
        </p:blipFill>
        <p:spPr>
          <a:xfrm>
            <a:off x="351725" y="1474975"/>
            <a:ext cx="5057323" cy="3253950"/>
          </a:xfrm>
          <a:prstGeom prst="rect">
            <a:avLst/>
          </a:prstGeom>
          <a:noFill/>
          <a:ln cap="flat" cmpd="sng" w="19050">
            <a:solidFill>
              <a:schemeClr val="accent1"/>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Pipeline</a:t>
            </a:r>
            <a:endParaRPr/>
          </a:p>
        </p:txBody>
      </p:sp>
      <p:pic>
        <p:nvPicPr>
          <p:cNvPr id="96" name="Google Shape;96;p16"/>
          <p:cNvPicPr preferRelativeResize="0"/>
          <p:nvPr/>
        </p:nvPicPr>
        <p:blipFill>
          <a:blip r:embed="rId3">
            <a:alphaModFix/>
          </a:blip>
          <a:stretch>
            <a:fillRect/>
          </a:stretch>
        </p:blipFill>
        <p:spPr>
          <a:xfrm>
            <a:off x="202475" y="2140150"/>
            <a:ext cx="2591250" cy="1980625"/>
          </a:xfrm>
          <a:prstGeom prst="rect">
            <a:avLst/>
          </a:prstGeom>
          <a:noFill/>
          <a:ln>
            <a:noFill/>
          </a:ln>
        </p:spPr>
      </p:pic>
      <p:sp>
        <p:nvSpPr>
          <p:cNvPr id="97" name="Google Shape;97;p16"/>
          <p:cNvSpPr txBox="1"/>
          <p:nvPr/>
        </p:nvSpPr>
        <p:spPr>
          <a:xfrm>
            <a:off x="635450" y="1316763"/>
            <a:ext cx="224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Label Image</a:t>
            </a:r>
            <a:endParaRPr b="1" sz="1600">
              <a:latin typeface="Open Sans"/>
              <a:ea typeface="Open Sans"/>
              <a:cs typeface="Open Sans"/>
              <a:sym typeface="Open Sans"/>
            </a:endParaRPr>
          </a:p>
        </p:txBody>
      </p:sp>
      <p:sp>
        <p:nvSpPr>
          <p:cNvPr id="98" name="Google Shape;98;p16"/>
          <p:cNvSpPr txBox="1"/>
          <p:nvPr/>
        </p:nvSpPr>
        <p:spPr>
          <a:xfrm>
            <a:off x="4014975" y="1291725"/>
            <a:ext cx="1873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Open Sans"/>
                <a:ea typeface="Open Sans"/>
                <a:cs typeface="Open Sans"/>
                <a:sym typeface="Open Sans"/>
              </a:rPr>
              <a:t>Words</a:t>
            </a:r>
            <a:endParaRPr b="1" sz="1600">
              <a:latin typeface="Open Sans"/>
              <a:ea typeface="Open Sans"/>
              <a:cs typeface="Open Sans"/>
              <a:sym typeface="Open Sans"/>
            </a:endParaRPr>
          </a:p>
        </p:txBody>
      </p:sp>
      <p:sp>
        <p:nvSpPr>
          <p:cNvPr id="99" name="Google Shape;99;p16"/>
          <p:cNvSpPr txBox="1"/>
          <p:nvPr/>
        </p:nvSpPr>
        <p:spPr>
          <a:xfrm>
            <a:off x="6360150" y="1193775"/>
            <a:ext cx="2422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Open Sans"/>
                <a:ea typeface="Open Sans"/>
                <a:cs typeface="Open Sans"/>
                <a:sym typeface="Open Sans"/>
              </a:rPr>
              <a:t>Important Nutrition &amp; Ingredients</a:t>
            </a:r>
            <a:endParaRPr b="1" sz="1600">
              <a:latin typeface="Open Sans"/>
              <a:ea typeface="Open Sans"/>
              <a:cs typeface="Open Sans"/>
              <a:sym typeface="Open Sans"/>
            </a:endParaRPr>
          </a:p>
        </p:txBody>
      </p:sp>
      <p:cxnSp>
        <p:nvCxnSpPr>
          <p:cNvPr id="100" name="Google Shape;100;p16"/>
          <p:cNvCxnSpPr/>
          <p:nvPr/>
        </p:nvCxnSpPr>
        <p:spPr>
          <a:xfrm>
            <a:off x="2214300" y="1542225"/>
            <a:ext cx="1628400" cy="0"/>
          </a:xfrm>
          <a:prstGeom prst="straightConnector1">
            <a:avLst/>
          </a:prstGeom>
          <a:noFill/>
          <a:ln cap="flat" cmpd="sng" w="9525">
            <a:solidFill>
              <a:schemeClr val="dk2"/>
            </a:solidFill>
            <a:prstDash val="solid"/>
            <a:round/>
            <a:headEnd len="med" w="med" type="none"/>
            <a:tailEnd len="med" w="med" type="triangle"/>
          </a:ln>
        </p:spPr>
      </p:cxnSp>
      <p:cxnSp>
        <p:nvCxnSpPr>
          <p:cNvPr id="101" name="Google Shape;101;p16"/>
          <p:cNvCxnSpPr/>
          <p:nvPr/>
        </p:nvCxnSpPr>
        <p:spPr>
          <a:xfrm flipH="1" rot="10800000">
            <a:off x="5072850" y="1504725"/>
            <a:ext cx="1287300" cy="5100"/>
          </a:xfrm>
          <a:prstGeom prst="straightConnector1">
            <a:avLst/>
          </a:prstGeom>
          <a:noFill/>
          <a:ln cap="flat" cmpd="sng" w="9525">
            <a:solidFill>
              <a:schemeClr val="dk2"/>
            </a:solidFill>
            <a:prstDash val="solid"/>
            <a:round/>
            <a:headEnd len="med" w="med" type="none"/>
            <a:tailEnd len="med" w="med" type="triangle"/>
          </a:ln>
        </p:spPr>
      </p:cxnSp>
      <p:sp>
        <p:nvSpPr>
          <p:cNvPr id="102" name="Google Shape;102;p16"/>
          <p:cNvSpPr txBox="1"/>
          <p:nvPr/>
        </p:nvSpPr>
        <p:spPr>
          <a:xfrm>
            <a:off x="2246100" y="1193775"/>
            <a:ext cx="156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Text Recognition</a:t>
            </a:r>
            <a:endParaRPr sz="1300"/>
          </a:p>
        </p:txBody>
      </p:sp>
      <p:sp>
        <p:nvSpPr>
          <p:cNvPr id="103" name="Google Shape;103;p16"/>
          <p:cNvSpPr txBox="1"/>
          <p:nvPr/>
        </p:nvSpPr>
        <p:spPr>
          <a:xfrm>
            <a:off x="5072850" y="1193775"/>
            <a:ext cx="156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t>NLP Process</a:t>
            </a:r>
            <a:endParaRPr sz="1300"/>
          </a:p>
        </p:txBody>
      </p:sp>
      <p:sp>
        <p:nvSpPr>
          <p:cNvPr id="104" name="Google Shape;104;p16"/>
          <p:cNvSpPr txBox="1"/>
          <p:nvPr/>
        </p:nvSpPr>
        <p:spPr>
          <a:xfrm>
            <a:off x="3072000" y="1932025"/>
            <a:ext cx="30000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t>Chicken: Chicken Broth, Chicken, Liver, Meat By-Products, Fish, Artificial And Natural Flavors, Pork Plasma, Steamed Bone Meal, Sodium Tripolyphosphate, Locust Bean Gum, Minerals [Potassium Chloride, Magnesium Sulfate, Zinc Sulfate, Iron Sulfate, Manganese Sulfate, Copper Sulfate, Calcium Iodate], Guar Gum, Taurine, L-Ascorbic Acid, Choline Chloride, Salt, Vitamins [Vitamin E Supplement, Niacin (Vitamin B-3), Thiamine Mononitrate (Vitamin B-1), Calcium Pantothenate (Vitamin B-5), Riboflavin Supplement (Vitamin B-2), Pyridoxine Hydrochloride (Vitamin B-6), Biotin (Vitamin B-7), Vitamin A Supplement, Vitamin B-12 Supplement, Folic Acid (Vitamin B-9), Vitamin D-3 Supplement, Menadione Sodium Bisulfite Complex (Vitamin K)]. A654318; Salmon: Poultry Broth, Poultry, Liver, Meat By-Products, Salmon, Artificial And Natural Flavors, Pork Plasma, Steamed Bone Meal, Sodium Tripolyphosphate, Locust Bean Gum, Minerals [Potassium Chloride, Magnesium Sulfate, Zinc Sulfate, Iron Sulfate, Manganese Sulfate, Copper Sulfate, Calcium Iodate], Guar Gum, Taurine, L-Ascorbic Acid, Choline Chloride, Vitamins [Vitamin E Supplement, Niacin (Vitamin B-3), Thiamine Mononitrate (Vitamin B-1), Calcium Pantothenate (Vitamin B-5), Riboflavin Supplement (Vitamin B-2), Pyridoxine Hydrochloride (Vitamin B-6), Biotin (Vitamin B-7), Vitamin A Supplement, Vitamin B-12 Supplement, Folic Acid (Vitamin B-9), Vitamin D-3 Supplement, Menadione Sodium Bisulfite Complex (Vitamin K)]. A654218; Tuna: Chicken Broth, Chicken, Liver, Meat By-Products, Tuna, Artificial And Natural Flavors, Pork Plasma, Sodium Tripolyphosphate, Steamed Bone Meal, Locust Bean Gum, Minerals [Potassium Chloride, Magnesium Sulfate, Zinc Sulfate, Iron Sulfate, Manganese Sulfate, Copper Sulfate, Calcium Iodate], Guar Gum, Taurine, L-Ascorbic Acid, Choline Chloride, Vitamins [Vitamin E Supplement, Niacin (Vitamin B-3), Thiamine Mononitrate (Vitamin B-1), Calcium Pantothenate (Vitamin B-5), Riboflavin Supplement (Vitamin B-2), Pyridoxine Hydrochloride (Vitamin B-6), Biotin (Vitamin B-7), Vitamin A Supplement, Vitamin B-12 Supplement, Folic Acid (Vitamin B-9), Vitamin D-3 Supplement, Menadione Sodium Bisulfite Complex (Vitamin K)]. A654118; Beef: Chicken Broth, Chicken, Meat By-Products, Liver, Salmon, Artificial And Natural Flavors, Beef, Pork Plasma, Steamed Bone Meal, Sodium Tripolyphosphate, Locust Bean Gum, Minerals [Potassium Chloride, Magnesium Sulfate, Zinc Sulfate, Iron Sulfate, Manganese Sulfate, Copper Sulfate, Calcium Iodate], Guar Gum, Taurine, L-Ascorbic Acid, Choline Chloride, Salt, Vitamins [Vitamin E Supplement, Niacin (Vitamin B-3), Thiamine Mononitrate (Vitamin B-1), Calcium Pantothenate (Vitamin B-5), Riboflavin Supplement (Vitamin B-2), Pyridoxine Hydrochloride (Vitamin B-6), Biotin (Vitamin B-7), Vitamin A Supplement, Vitamin B-12 Supplement, Folic Acid (Vitamin B-9), Vitamin D-3 Supplement, Menadione Sodium Bisulfite Complex (Vitamin K)]. A654018</a:t>
            </a:r>
            <a:endParaRPr sz="500"/>
          </a:p>
        </p:txBody>
      </p:sp>
      <p:sp>
        <p:nvSpPr>
          <p:cNvPr id="105" name="Google Shape;105;p16"/>
          <p:cNvSpPr txBox="1"/>
          <p:nvPr/>
        </p:nvSpPr>
        <p:spPr>
          <a:xfrm>
            <a:off x="6523575" y="2024425"/>
            <a:ext cx="2422500" cy="2555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Chicken, Liver, Fish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Crude Protein (min) 11.0%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Crude Fat (min) 1.8%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Crude Fiber (max) 0.5%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Moisture (max) 84.0%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Ash (min) DM 1.5%</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1. Text Recognition</a:t>
            </a:r>
            <a:endParaRPr/>
          </a:p>
        </p:txBody>
      </p:sp>
      <p:pic>
        <p:nvPicPr>
          <p:cNvPr id="111" name="Google Shape;111;p17"/>
          <p:cNvPicPr preferRelativeResize="0"/>
          <p:nvPr/>
        </p:nvPicPr>
        <p:blipFill>
          <a:blip r:embed="rId3">
            <a:alphaModFix/>
          </a:blip>
          <a:stretch>
            <a:fillRect/>
          </a:stretch>
        </p:blipFill>
        <p:spPr>
          <a:xfrm>
            <a:off x="311700" y="1960175"/>
            <a:ext cx="3027049" cy="2240024"/>
          </a:xfrm>
          <a:prstGeom prst="rect">
            <a:avLst/>
          </a:prstGeom>
          <a:noFill/>
          <a:ln>
            <a:noFill/>
          </a:ln>
        </p:spPr>
      </p:pic>
      <p:sp>
        <p:nvSpPr>
          <p:cNvPr id="112" name="Google Shape;112;p17"/>
          <p:cNvSpPr txBox="1"/>
          <p:nvPr/>
        </p:nvSpPr>
        <p:spPr>
          <a:xfrm>
            <a:off x="4780525" y="1848300"/>
            <a:ext cx="42603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INGREDIENTS: Beef, Turkey, Beef Broth, Turkey Liver, Potatoes, Venison,</a:t>
            </a:r>
            <a:endParaRPr sz="900"/>
          </a:p>
          <a:p>
            <a:pPr indent="0" lvl="0" marL="0" rtl="0" algn="l">
              <a:spcBef>
                <a:spcPts val="0"/>
              </a:spcBef>
              <a:spcAft>
                <a:spcPts val="0"/>
              </a:spcAft>
              <a:buNone/>
            </a:pPr>
            <a:r>
              <a:rPr lang="en" sz="900"/>
              <a:t>Lamb, Natural Flavor, Flaxseed, Guar Gum, Salt, Potassium Chloride,</a:t>
            </a:r>
            <a:endParaRPr sz="900"/>
          </a:p>
          <a:p>
            <a:pPr indent="0" lvl="0" marL="0" rtl="0" algn="l">
              <a:spcBef>
                <a:spcPts val="0"/>
              </a:spcBef>
              <a:spcAft>
                <a:spcPts val="0"/>
              </a:spcAft>
              <a:buNone/>
            </a:pPr>
            <a:r>
              <a:rPr lang="en" sz="900"/>
              <a:t>Taurine, Carrageenan, Choline Chloride, Cassia Gum, Iron Amino Acid</a:t>
            </a:r>
            <a:endParaRPr sz="900"/>
          </a:p>
          <a:p>
            <a:pPr indent="0" lvl="0" marL="0" rtl="0" algn="l">
              <a:spcBef>
                <a:spcPts val="0"/>
              </a:spcBef>
              <a:spcAft>
                <a:spcPts val="0"/>
              </a:spcAft>
              <a:buNone/>
            </a:pPr>
            <a:r>
              <a:rPr lang="en" sz="900"/>
              <a:t>Chelate, Zinc Amino Acid Chelate, Vitamin E Supplement, Thiamine</a:t>
            </a:r>
            <a:endParaRPr sz="900"/>
          </a:p>
          <a:p>
            <a:pPr indent="0" lvl="0" marL="0" rtl="0" algn="l">
              <a:spcBef>
                <a:spcPts val="0"/>
              </a:spcBef>
              <a:spcAft>
                <a:spcPts val="0"/>
              </a:spcAft>
              <a:buNone/>
            </a:pPr>
            <a:r>
              <a:rPr lang="en" sz="900"/>
              <a:t>Mononitrate (Vitamin B1), Copper Amino Acid Chelate, Manganese</a:t>
            </a:r>
            <a:endParaRPr sz="900"/>
          </a:p>
          <a:p>
            <a:pPr indent="0" lvl="0" marL="0" rtl="0" algn="l">
              <a:spcBef>
                <a:spcPts val="0"/>
              </a:spcBef>
              <a:spcAft>
                <a:spcPts val="0"/>
              </a:spcAft>
              <a:buNone/>
            </a:pPr>
            <a:r>
              <a:rPr lang="en" sz="900"/>
              <a:t>Amino Acid Chelate, Sodium Selenite, Niacin Supplement (Vitamin B3),</a:t>
            </a:r>
            <a:endParaRPr sz="900"/>
          </a:p>
          <a:p>
            <a:pPr indent="0" lvl="0" marL="0" rtl="0" algn="l">
              <a:spcBef>
                <a:spcPts val="0"/>
              </a:spcBef>
              <a:spcAft>
                <a:spcPts val="0"/>
              </a:spcAft>
              <a:buNone/>
            </a:pPr>
            <a:r>
              <a:rPr lang="en" sz="900"/>
              <a:t>Calcium Pantothenate (Vitamin B5), Pyridoxine Hydrochloride (Vitamin</a:t>
            </a:r>
            <a:endParaRPr sz="900"/>
          </a:p>
          <a:p>
            <a:pPr indent="0" lvl="0" marL="0" rtl="0" algn="l">
              <a:spcBef>
                <a:spcPts val="0"/>
              </a:spcBef>
              <a:spcAft>
                <a:spcPts val="0"/>
              </a:spcAft>
              <a:buNone/>
            </a:pPr>
            <a:r>
              <a:rPr lang="en" sz="900"/>
              <a:t>B6), Riboflavin Supplement (Vitamin B2), Vitamin A Supplement, Biotin</a:t>
            </a:r>
            <a:endParaRPr sz="900"/>
          </a:p>
          <a:p>
            <a:pPr indent="0" lvl="0" marL="0" rtl="0" algn="l">
              <a:spcBef>
                <a:spcPts val="0"/>
              </a:spcBef>
              <a:spcAft>
                <a:spcPts val="0"/>
              </a:spcAft>
              <a:buNone/>
            </a:pPr>
            <a:r>
              <a:rPr lang="en" sz="900"/>
              <a:t>(Vitamin B7), Potassium lodide, Vitamin D3 Supplement, Vitamin B12</a:t>
            </a:r>
            <a:endParaRPr sz="900"/>
          </a:p>
          <a:p>
            <a:pPr indent="0" lvl="0" marL="0" rtl="0" algn="l">
              <a:spcBef>
                <a:spcPts val="0"/>
              </a:spcBef>
              <a:spcAft>
                <a:spcPts val="0"/>
              </a:spcAft>
              <a:buNone/>
            </a:pPr>
            <a:r>
              <a:rPr lang="en" sz="900"/>
              <a:t>Supplement, Folic Acid (Vitamin B9). GUARANTEED ANALYSIS: Crude</a:t>
            </a:r>
            <a:endParaRPr sz="900"/>
          </a:p>
          <a:p>
            <a:pPr indent="0" lvl="0" marL="0" rtl="0" algn="l">
              <a:spcBef>
                <a:spcPts val="0"/>
              </a:spcBef>
              <a:spcAft>
                <a:spcPts val="0"/>
              </a:spcAft>
              <a:buNone/>
            </a:pPr>
            <a:r>
              <a:rPr lang="en" sz="900"/>
              <a:t>Protein 10.0% (min.), Crude Fat 7.0% (min.), Crude Fiber 1.5% (max.),</a:t>
            </a:r>
            <a:endParaRPr sz="900"/>
          </a:p>
          <a:p>
            <a:pPr indent="0" lvl="0" marL="0" rtl="0" algn="l">
              <a:spcBef>
                <a:spcPts val="0"/>
              </a:spcBef>
              <a:spcAft>
                <a:spcPts val="0"/>
              </a:spcAft>
              <a:buNone/>
            </a:pPr>
            <a:r>
              <a:rPr lang="en" sz="900"/>
              <a:t>Moisture 78.0% (max.), Taurine 0.10% (min.). FEEDING GUIDELINES:</a:t>
            </a:r>
            <a:endParaRPr sz="900"/>
          </a:p>
          <a:p>
            <a:pPr indent="0" lvl="0" marL="0" rtl="0" algn="l">
              <a:spcBef>
                <a:spcPts val="0"/>
              </a:spcBef>
              <a:spcAft>
                <a:spcPts val="0"/>
              </a:spcAft>
              <a:buNone/>
            </a:pPr>
            <a:r>
              <a:rPr lang="en" sz="900"/>
              <a:t>Feed 1 can for every 6 to 8 lbs. of body weight per day. Refrigerate</a:t>
            </a:r>
            <a:endParaRPr sz="900"/>
          </a:p>
          <a:p>
            <a:pPr indent="0" lvl="0" marL="0" rtl="0" algn="l">
              <a:spcBef>
                <a:spcPts val="0"/>
              </a:spcBef>
              <a:spcAft>
                <a:spcPts val="0"/>
              </a:spcAft>
              <a:buNone/>
            </a:pPr>
            <a:r>
              <a:rPr lang="en" sz="900"/>
              <a:t>unused portion. CALORIE CONTENT (ME Calculated): 1,292 Kcals/kg,</a:t>
            </a:r>
            <a:endParaRPr sz="900"/>
          </a:p>
          <a:p>
            <a:pPr indent="0" lvl="0" marL="0" rtl="0" algn="l">
              <a:spcBef>
                <a:spcPts val="0"/>
              </a:spcBef>
              <a:spcAft>
                <a:spcPts val="0"/>
              </a:spcAft>
              <a:buNone/>
            </a:pPr>
            <a:r>
              <a:rPr lang="en" sz="900"/>
              <a:t>201 Kcals/can. NUTRITION STATEMENT: BLUE Wilderness Rocky</a:t>
            </a:r>
            <a:endParaRPr sz="900"/>
          </a:p>
          <a:p>
            <a:pPr indent="0" lvl="0" marL="0" rtl="0" algn="l">
              <a:spcBef>
                <a:spcPts val="0"/>
              </a:spcBef>
              <a:spcAft>
                <a:spcPts val="0"/>
              </a:spcAft>
              <a:buNone/>
            </a:pPr>
            <a:r>
              <a:rPr lang="en" sz="900"/>
              <a:t>Mountain Recipe Red Meat Feast is formulated to meet the nutritional</a:t>
            </a:r>
            <a:endParaRPr sz="900"/>
          </a:p>
          <a:p>
            <a:pPr indent="0" lvl="0" marL="0" rtl="0" algn="l">
              <a:spcBef>
                <a:spcPts val="0"/>
              </a:spcBef>
              <a:spcAft>
                <a:spcPts val="0"/>
              </a:spcAft>
              <a:buNone/>
            </a:pPr>
            <a:r>
              <a:rPr lang="en" sz="900"/>
              <a:t>levels established by the AAFCO Cat Food Nutrient Profiles for</a:t>
            </a:r>
            <a:endParaRPr sz="900"/>
          </a:p>
          <a:p>
            <a:pPr indent="0" lvl="0" marL="0" rtl="0" algn="l">
              <a:spcBef>
                <a:spcPts val="0"/>
              </a:spcBef>
              <a:spcAft>
                <a:spcPts val="0"/>
              </a:spcAft>
              <a:buNone/>
            </a:pPr>
            <a:r>
              <a:rPr lang="en" sz="900"/>
              <a:t>maintenance. TM trademark or ® registered trademark of Blue Buffalo</a:t>
            </a:r>
            <a:endParaRPr sz="900"/>
          </a:p>
          <a:p>
            <a:pPr indent="0" lvl="0" marL="0" rtl="0" algn="l">
              <a:spcBef>
                <a:spcPts val="0"/>
              </a:spcBef>
              <a:spcAft>
                <a:spcPts val="0"/>
              </a:spcAft>
              <a:buNone/>
            </a:pPr>
            <a:r>
              <a:rPr lang="en" sz="900"/>
              <a:t>Co., Ltd. Manufactured for Blue Buffalo Company, Ltd., 11 River Road,</a:t>
            </a:r>
            <a:endParaRPr sz="900"/>
          </a:p>
          <a:p>
            <a:pPr indent="0" lvl="0" marL="0" rtl="0" algn="l">
              <a:spcBef>
                <a:spcPts val="0"/>
              </a:spcBef>
              <a:spcAft>
                <a:spcPts val="0"/>
              </a:spcAft>
              <a:buNone/>
            </a:pPr>
            <a:r>
              <a:rPr lang="en" sz="900"/>
              <a:t>Wilton, CT 06897 USA. ©2019</a:t>
            </a:r>
            <a:endParaRPr sz="1800"/>
          </a:p>
        </p:txBody>
      </p:sp>
      <p:sp>
        <p:nvSpPr>
          <p:cNvPr id="113" name="Google Shape;113;p17"/>
          <p:cNvSpPr txBox="1"/>
          <p:nvPr>
            <p:ph type="title"/>
          </p:nvPr>
        </p:nvSpPr>
        <p:spPr>
          <a:xfrm>
            <a:off x="1323625" y="4200200"/>
            <a:ext cx="910500" cy="38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cat33.jpg</a:t>
            </a:r>
            <a:endParaRPr sz="1200"/>
          </a:p>
        </p:txBody>
      </p:sp>
      <p:cxnSp>
        <p:nvCxnSpPr>
          <p:cNvPr id="114" name="Google Shape;114;p17"/>
          <p:cNvCxnSpPr/>
          <p:nvPr/>
        </p:nvCxnSpPr>
        <p:spPr>
          <a:xfrm flipH="1" rot="10800000">
            <a:off x="3493225" y="2865075"/>
            <a:ext cx="1287300" cy="5100"/>
          </a:xfrm>
          <a:prstGeom prst="straightConnector1">
            <a:avLst/>
          </a:prstGeom>
          <a:noFill/>
          <a:ln cap="flat" cmpd="sng" w="9525">
            <a:solidFill>
              <a:schemeClr val="dk2"/>
            </a:solidFill>
            <a:prstDash val="solid"/>
            <a:round/>
            <a:headEnd len="med" w="med" type="none"/>
            <a:tailEnd len="med" w="med" type="triangle"/>
          </a:ln>
        </p:spPr>
      </p:cxnSp>
      <p:sp>
        <p:nvSpPr>
          <p:cNvPr id="115" name="Google Shape;115;p17"/>
          <p:cNvSpPr txBox="1"/>
          <p:nvPr/>
        </p:nvSpPr>
        <p:spPr>
          <a:xfrm>
            <a:off x="3692750" y="2433975"/>
            <a:ext cx="1007400" cy="47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900">
                <a:solidFill>
                  <a:schemeClr val="accent1"/>
                </a:solidFill>
                <a:latin typeface="PT Sans Narrow"/>
                <a:ea typeface="PT Sans Narrow"/>
                <a:cs typeface="PT Sans Narrow"/>
                <a:sym typeface="PT Sans Narrow"/>
              </a:rPr>
              <a:t>tesseract</a:t>
            </a:r>
            <a:endParaRPr sz="2100">
              <a:highlight>
                <a:srgbClr val="FFFFFE"/>
              </a:highlight>
              <a:latin typeface="Courier New"/>
              <a:ea typeface="Courier New"/>
              <a:cs typeface="Courier New"/>
              <a:sym typeface="Courier New"/>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2. Keyword Extraction</a:t>
            </a:r>
            <a:endParaRPr/>
          </a:p>
        </p:txBody>
      </p:sp>
      <p:pic>
        <p:nvPicPr>
          <p:cNvPr id="121" name="Google Shape;121;p18"/>
          <p:cNvPicPr preferRelativeResize="0"/>
          <p:nvPr/>
        </p:nvPicPr>
        <p:blipFill>
          <a:blip r:embed="rId3">
            <a:alphaModFix/>
          </a:blip>
          <a:stretch>
            <a:fillRect/>
          </a:stretch>
        </p:blipFill>
        <p:spPr>
          <a:xfrm>
            <a:off x="5254350" y="3133900"/>
            <a:ext cx="3769350" cy="1120125"/>
          </a:xfrm>
          <a:prstGeom prst="rect">
            <a:avLst/>
          </a:prstGeom>
          <a:noFill/>
          <a:ln>
            <a:noFill/>
          </a:ln>
        </p:spPr>
      </p:pic>
      <p:pic>
        <p:nvPicPr>
          <p:cNvPr id="122" name="Google Shape;122;p18"/>
          <p:cNvPicPr preferRelativeResize="0"/>
          <p:nvPr/>
        </p:nvPicPr>
        <p:blipFill>
          <a:blip r:embed="rId4">
            <a:alphaModFix/>
          </a:blip>
          <a:stretch>
            <a:fillRect/>
          </a:stretch>
        </p:blipFill>
        <p:spPr>
          <a:xfrm>
            <a:off x="311700" y="3108175"/>
            <a:ext cx="3876675" cy="1171575"/>
          </a:xfrm>
          <a:prstGeom prst="rect">
            <a:avLst/>
          </a:prstGeom>
          <a:noFill/>
          <a:ln>
            <a:noFill/>
          </a:ln>
        </p:spPr>
      </p:pic>
      <p:sp>
        <p:nvSpPr>
          <p:cNvPr id="123" name="Google Shape;123;p18"/>
          <p:cNvSpPr txBox="1"/>
          <p:nvPr/>
        </p:nvSpPr>
        <p:spPr>
          <a:xfrm>
            <a:off x="1647250" y="1311600"/>
            <a:ext cx="1007400" cy="47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900">
                <a:solidFill>
                  <a:schemeClr val="accent1"/>
                </a:solidFill>
                <a:latin typeface="PT Sans Narrow"/>
                <a:ea typeface="PT Sans Narrow"/>
                <a:cs typeface="PT Sans Narrow"/>
                <a:sym typeface="PT Sans Narrow"/>
              </a:rPr>
              <a:t>KeyBERT</a:t>
            </a:r>
            <a:endParaRPr sz="2100">
              <a:highlight>
                <a:srgbClr val="FFFFFE"/>
              </a:highlight>
              <a:latin typeface="Courier New"/>
              <a:ea typeface="Courier New"/>
              <a:cs typeface="Courier New"/>
              <a:sym typeface="Courier New"/>
            </a:endParaRPr>
          </a:p>
        </p:txBody>
      </p:sp>
      <p:sp>
        <p:nvSpPr>
          <p:cNvPr id="124" name="Google Shape;124;p18"/>
          <p:cNvSpPr txBox="1"/>
          <p:nvPr/>
        </p:nvSpPr>
        <p:spPr>
          <a:xfrm>
            <a:off x="6555900" y="1311588"/>
            <a:ext cx="1007400" cy="477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900">
                <a:solidFill>
                  <a:schemeClr val="accent1"/>
                </a:solidFill>
                <a:latin typeface="PT Sans Narrow"/>
                <a:ea typeface="PT Sans Narrow"/>
                <a:cs typeface="PT Sans Narrow"/>
                <a:sym typeface="PT Sans Narrow"/>
              </a:rPr>
              <a:t>Yake</a:t>
            </a:r>
            <a:endParaRPr sz="2100">
              <a:highlight>
                <a:srgbClr val="FFFFFE"/>
              </a:highlight>
              <a:latin typeface="Courier New"/>
              <a:ea typeface="Courier New"/>
              <a:cs typeface="Courier New"/>
              <a:sym typeface="Courier New"/>
            </a:endParaRPr>
          </a:p>
        </p:txBody>
      </p:sp>
      <p:sp>
        <p:nvSpPr>
          <p:cNvPr id="125" name="Google Shape;125;p18"/>
          <p:cNvSpPr txBox="1"/>
          <p:nvPr/>
        </p:nvSpPr>
        <p:spPr>
          <a:xfrm>
            <a:off x="311700" y="1947800"/>
            <a:ext cx="4424700" cy="785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050">
                <a:highlight>
                  <a:srgbClr val="FFFFFE"/>
                </a:highlight>
                <a:latin typeface="Courier New"/>
                <a:ea typeface="Courier New"/>
                <a:cs typeface="Courier New"/>
                <a:sym typeface="Courier New"/>
              </a:rPr>
              <a:t>kw_model.extract_keywords(content, keyphrase_ngram_range=(</a:t>
            </a:r>
            <a:r>
              <a:rPr b="1" lang="en" sz="1050">
                <a:solidFill>
                  <a:srgbClr val="09885A"/>
                </a:solidFill>
                <a:highlight>
                  <a:srgbClr val="FFFFFE"/>
                </a:highlight>
                <a:latin typeface="Courier New"/>
                <a:ea typeface="Courier New"/>
                <a:cs typeface="Courier New"/>
                <a:sym typeface="Courier New"/>
              </a:rPr>
              <a:t>1</a:t>
            </a:r>
            <a:r>
              <a:rPr b="1" lang="en" sz="1050">
                <a:highlight>
                  <a:srgbClr val="FFFFFE"/>
                </a:highlight>
                <a:latin typeface="Courier New"/>
                <a:ea typeface="Courier New"/>
                <a:cs typeface="Courier New"/>
                <a:sym typeface="Courier New"/>
              </a:rPr>
              <a:t>, </a:t>
            </a:r>
            <a:r>
              <a:rPr b="1" lang="en" sz="1050">
                <a:solidFill>
                  <a:srgbClr val="09885A"/>
                </a:solidFill>
                <a:highlight>
                  <a:srgbClr val="FFFFFE"/>
                </a:highlight>
                <a:latin typeface="Courier New"/>
                <a:ea typeface="Courier New"/>
                <a:cs typeface="Courier New"/>
                <a:sym typeface="Courier New"/>
              </a:rPr>
              <a:t>4</a:t>
            </a:r>
            <a:r>
              <a:rPr b="1" lang="en" sz="1050">
                <a:highlight>
                  <a:srgbClr val="FFFFFE"/>
                </a:highlight>
                <a:latin typeface="Courier New"/>
                <a:ea typeface="Courier New"/>
                <a:cs typeface="Courier New"/>
                <a:sym typeface="Courier New"/>
              </a:rPr>
              <a:t>), use_mmr=</a:t>
            </a:r>
            <a:r>
              <a:rPr b="1" lang="en" sz="1050">
                <a:solidFill>
                  <a:srgbClr val="0000FF"/>
                </a:solidFill>
                <a:highlight>
                  <a:srgbClr val="FFFFFE"/>
                </a:highlight>
                <a:latin typeface="Courier New"/>
                <a:ea typeface="Courier New"/>
                <a:cs typeface="Courier New"/>
                <a:sym typeface="Courier New"/>
              </a:rPr>
              <a:t>True</a:t>
            </a:r>
            <a:r>
              <a:rPr b="1" lang="en" sz="1050">
                <a:highlight>
                  <a:srgbClr val="FFFFFE"/>
                </a:highlight>
                <a:latin typeface="Courier New"/>
                <a:ea typeface="Courier New"/>
                <a:cs typeface="Courier New"/>
                <a:sym typeface="Courier New"/>
              </a:rPr>
              <a:t>, diversity=</a:t>
            </a:r>
            <a:r>
              <a:rPr b="1" lang="en" sz="1050">
                <a:solidFill>
                  <a:srgbClr val="09885A"/>
                </a:solidFill>
                <a:highlight>
                  <a:srgbClr val="FFFFFE"/>
                </a:highlight>
                <a:latin typeface="Courier New"/>
                <a:ea typeface="Courier New"/>
                <a:cs typeface="Courier New"/>
                <a:sym typeface="Courier New"/>
              </a:rPr>
              <a:t>0.7</a:t>
            </a:r>
            <a:r>
              <a:rPr b="1" lang="en" sz="1050">
                <a:highlight>
                  <a:srgbClr val="FFFFFE"/>
                </a:highlight>
                <a:latin typeface="Courier New"/>
                <a:ea typeface="Courier New"/>
                <a:cs typeface="Courier New"/>
                <a:sym typeface="Courier New"/>
              </a:rPr>
              <a:t>, top_n=</a:t>
            </a:r>
            <a:r>
              <a:rPr b="1" lang="en" sz="1050">
                <a:solidFill>
                  <a:srgbClr val="09885A"/>
                </a:solidFill>
                <a:highlight>
                  <a:srgbClr val="FFFFFE"/>
                </a:highlight>
                <a:latin typeface="Courier New"/>
                <a:ea typeface="Courier New"/>
                <a:cs typeface="Courier New"/>
                <a:sym typeface="Courier New"/>
              </a:rPr>
              <a:t>5</a:t>
            </a:r>
            <a:r>
              <a:rPr b="1" lang="en" sz="1050">
                <a:highlight>
                  <a:srgbClr val="FFFFFE"/>
                </a:highlight>
                <a:latin typeface="Courier New"/>
                <a:ea typeface="Courier New"/>
                <a:cs typeface="Courier New"/>
                <a:sym typeface="Courier New"/>
              </a:rPr>
              <a:t>)</a:t>
            </a:r>
            <a:endParaRPr b="1" sz="1050">
              <a:highlight>
                <a:srgbClr val="FFFFFE"/>
              </a:highlight>
              <a:latin typeface="Courier New"/>
              <a:ea typeface="Courier New"/>
              <a:cs typeface="Courier New"/>
              <a:sym typeface="Courier New"/>
            </a:endParaRPr>
          </a:p>
        </p:txBody>
      </p:sp>
      <p:sp>
        <p:nvSpPr>
          <p:cNvPr id="126" name="Google Shape;126;p18"/>
          <p:cNvSpPr txBox="1"/>
          <p:nvPr/>
        </p:nvSpPr>
        <p:spPr>
          <a:xfrm>
            <a:off x="5129025" y="1982800"/>
            <a:ext cx="4020000" cy="565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t/>
            </a:r>
            <a:endParaRPr b="1" sz="1050">
              <a:highlight>
                <a:srgbClr val="FFFFFE"/>
              </a:highlight>
              <a:latin typeface="Courier New"/>
              <a:ea typeface="Courier New"/>
              <a:cs typeface="Courier New"/>
              <a:sym typeface="Courier New"/>
            </a:endParaRPr>
          </a:p>
          <a:p>
            <a:pPr indent="0" lvl="0" marL="0" rtl="0" algn="l">
              <a:lnSpc>
                <a:spcPct val="135714"/>
              </a:lnSpc>
              <a:spcBef>
                <a:spcPts val="0"/>
              </a:spcBef>
              <a:spcAft>
                <a:spcPts val="0"/>
              </a:spcAft>
              <a:buNone/>
            </a:pPr>
            <a:r>
              <a:rPr b="1" lang="en" sz="1050">
                <a:highlight>
                  <a:srgbClr val="FFFFFE"/>
                </a:highlight>
                <a:latin typeface="Courier New"/>
                <a:ea typeface="Courier New"/>
                <a:cs typeface="Courier New"/>
                <a:sym typeface="Courier New"/>
              </a:rPr>
              <a:t>yake.KeywordExtractor(dedupLim= </a:t>
            </a:r>
            <a:r>
              <a:rPr b="1" lang="en" sz="1050">
                <a:solidFill>
                  <a:srgbClr val="09885A"/>
                </a:solidFill>
                <a:highlight>
                  <a:srgbClr val="FFFFFE"/>
                </a:highlight>
                <a:latin typeface="Courier New"/>
                <a:ea typeface="Courier New"/>
                <a:cs typeface="Courier New"/>
                <a:sym typeface="Courier New"/>
              </a:rPr>
              <a:t>0.5</a:t>
            </a:r>
            <a:r>
              <a:rPr b="1" lang="en" sz="1050">
                <a:highlight>
                  <a:srgbClr val="FFFFFE"/>
                </a:highlight>
                <a:latin typeface="Courier New"/>
                <a:ea typeface="Courier New"/>
                <a:cs typeface="Courier New"/>
                <a:sym typeface="Courier New"/>
              </a:rPr>
              <a:t>,top= </a:t>
            </a:r>
            <a:r>
              <a:rPr b="1" lang="en" sz="1050">
                <a:solidFill>
                  <a:srgbClr val="09885A"/>
                </a:solidFill>
                <a:highlight>
                  <a:srgbClr val="FFFFFE"/>
                </a:highlight>
                <a:latin typeface="Courier New"/>
                <a:ea typeface="Courier New"/>
                <a:cs typeface="Courier New"/>
                <a:sym typeface="Courier New"/>
              </a:rPr>
              <a:t>5</a:t>
            </a:r>
            <a:r>
              <a:rPr b="1" lang="en" sz="1050">
                <a:highlight>
                  <a:srgbClr val="FFFFFE"/>
                </a:highlight>
                <a:latin typeface="Courier New"/>
                <a:ea typeface="Courier New"/>
                <a:cs typeface="Courier New"/>
                <a:sym typeface="Courier New"/>
              </a:rPr>
              <a:t>)</a:t>
            </a:r>
            <a:endParaRPr b="1" sz="1050">
              <a:highlight>
                <a:srgbClr val="FFFFFE"/>
              </a:highlight>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title"/>
          </p:nvPr>
        </p:nvSpPr>
        <p:spPr>
          <a:xfrm>
            <a:off x="295500" y="1779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 3. String Pattern Matching</a:t>
            </a:r>
            <a:endParaRPr/>
          </a:p>
        </p:txBody>
      </p:sp>
      <p:pic>
        <p:nvPicPr>
          <p:cNvPr id="132" name="Google Shape;132;p19"/>
          <p:cNvPicPr preferRelativeResize="0"/>
          <p:nvPr/>
        </p:nvPicPr>
        <p:blipFill>
          <a:blip r:embed="rId3">
            <a:alphaModFix/>
          </a:blip>
          <a:stretch>
            <a:fillRect/>
          </a:stretch>
        </p:blipFill>
        <p:spPr>
          <a:xfrm>
            <a:off x="422000" y="4459650"/>
            <a:ext cx="7087401" cy="419875"/>
          </a:xfrm>
          <a:prstGeom prst="rect">
            <a:avLst/>
          </a:prstGeom>
          <a:noFill/>
          <a:ln>
            <a:noFill/>
          </a:ln>
        </p:spPr>
      </p:pic>
      <p:pic>
        <p:nvPicPr>
          <p:cNvPr id="133" name="Google Shape;133;p19"/>
          <p:cNvPicPr preferRelativeResize="0"/>
          <p:nvPr/>
        </p:nvPicPr>
        <p:blipFill>
          <a:blip r:embed="rId4">
            <a:alphaModFix/>
          </a:blip>
          <a:stretch>
            <a:fillRect/>
          </a:stretch>
        </p:blipFill>
        <p:spPr>
          <a:xfrm>
            <a:off x="346675" y="854400"/>
            <a:ext cx="5534702" cy="3161449"/>
          </a:xfrm>
          <a:prstGeom prst="rect">
            <a:avLst/>
          </a:prstGeom>
          <a:noFill/>
          <a:ln>
            <a:noFill/>
          </a:ln>
        </p:spPr>
      </p:pic>
      <p:sp>
        <p:nvSpPr>
          <p:cNvPr id="134" name="Google Shape;134;p19"/>
          <p:cNvSpPr/>
          <p:nvPr/>
        </p:nvSpPr>
        <p:spPr>
          <a:xfrm>
            <a:off x="3175150" y="2258000"/>
            <a:ext cx="1453500" cy="141000"/>
          </a:xfrm>
          <a:prstGeom prst="rect">
            <a:avLst/>
          </a:prstGeom>
          <a:noFill/>
          <a:ln cap="flat" cmpd="sng" w="19050">
            <a:solidFill>
              <a:srgbClr val="EF6C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txBox="1"/>
          <p:nvPr>
            <p:ph type="title"/>
          </p:nvPr>
        </p:nvSpPr>
        <p:spPr>
          <a:xfrm>
            <a:off x="1927100" y="4073350"/>
            <a:ext cx="85206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640"/>
              <a:t>After Extraction Result</a:t>
            </a:r>
            <a:endParaRPr sz="1640"/>
          </a:p>
        </p:txBody>
      </p:sp>
      <p:sp>
        <p:nvSpPr>
          <p:cNvPr id="136" name="Google Shape;136;p19"/>
          <p:cNvSpPr txBox="1"/>
          <p:nvPr>
            <p:ph type="title"/>
          </p:nvPr>
        </p:nvSpPr>
        <p:spPr>
          <a:xfrm>
            <a:off x="5620475" y="1855850"/>
            <a:ext cx="910500" cy="239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cat33.jpg</a:t>
            </a:r>
            <a:endParaRPr sz="1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0"/>
          <p:cNvPicPr preferRelativeResize="0"/>
          <p:nvPr/>
        </p:nvPicPr>
        <p:blipFill>
          <a:blip r:embed="rId3">
            <a:alphaModFix/>
          </a:blip>
          <a:stretch>
            <a:fillRect/>
          </a:stretch>
        </p:blipFill>
        <p:spPr>
          <a:xfrm>
            <a:off x="1193026" y="2355800"/>
            <a:ext cx="6310249" cy="2458751"/>
          </a:xfrm>
          <a:prstGeom prst="rect">
            <a:avLst/>
          </a:prstGeom>
          <a:noFill/>
          <a:ln>
            <a:noFill/>
          </a:ln>
        </p:spPr>
      </p:pic>
      <p:sp>
        <p:nvSpPr>
          <p:cNvPr id="142" name="Google Shape;142;p20"/>
          <p:cNvSpPr txBox="1"/>
          <p:nvPr>
            <p:ph type="title"/>
          </p:nvPr>
        </p:nvSpPr>
        <p:spPr>
          <a:xfrm>
            <a:off x="311700" y="356000"/>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Evaluation</a:t>
            </a:r>
            <a:endParaRPr/>
          </a:p>
        </p:txBody>
      </p:sp>
      <p:pic>
        <p:nvPicPr>
          <p:cNvPr id="143" name="Google Shape;143;p20"/>
          <p:cNvPicPr preferRelativeResize="0"/>
          <p:nvPr/>
        </p:nvPicPr>
        <p:blipFill>
          <a:blip r:embed="rId4">
            <a:alphaModFix/>
          </a:blip>
          <a:stretch>
            <a:fillRect/>
          </a:stretch>
        </p:blipFill>
        <p:spPr>
          <a:xfrm>
            <a:off x="509100" y="1109525"/>
            <a:ext cx="4038600" cy="1200150"/>
          </a:xfrm>
          <a:prstGeom prst="rect">
            <a:avLst/>
          </a:prstGeom>
          <a:noFill/>
          <a:ln>
            <a:noFill/>
          </a:ln>
        </p:spPr>
      </p:pic>
      <p:cxnSp>
        <p:nvCxnSpPr>
          <p:cNvPr id="144" name="Google Shape;144;p20"/>
          <p:cNvCxnSpPr/>
          <p:nvPr/>
        </p:nvCxnSpPr>
        <p:spPr>
          <a:xfrm>
            <a:off x="4547700" y="1709600"/>
            <a:ext cx="473400" cy="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20"/>
          <p:cNvCxnSpPr/>
          <p:nvPr/>
        </p:nvCxnSpPr>
        <p:spPr>
          <a:xfrm>
            <a:off x="3632700" y="2119300"/>
            <a:ext cx="473400" cy="0"/>
          </a:xfrm>
          <a:prstGeom prst="straightConnector1">
            <a:avLst/>
          </a:prstGeom>
          <a:noFill/>
          <a:ln cap="flat" cmpd="sng" w="9525">
            <a:solidFill>
              <a:schemeClr val="dk2"/>
            </a:solidFill>
            <a:prstDash val="solid"/>
            <a:round/>
            <a:headEnd len="med" w="med" type="none"/>
            <a:tailEnd len="med" w="med" type="triangle"/>
          </a:ln>
        </p:spPr>
      </p:cxnSp>
      <p:sp>
        <p:nvSpPr>
          <p:cNvPr id="146" name="Google Shape;146;p20"/>
          <p:cNvSpPr txBox="1"/>
          <p:nvPr>
            <p:ph type="title"/>
          </p:nvPr>
        </p:nvSpPr>
        <p:spPr>
          <a:xfrm>
            <a:off x="5030750" y="1511800"/>
            <a:ext cx="2384400" cy="707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Not useful info</a:t>
            </a:r>
            <a:endParaRPr sz="1200"/>
          </a:p>
        </p:txBody>
      </p:sp>
      <p:sp>
        <p:nvSpPr>
          <p:cNvPr id="147" name="Google Shape;147;p20"/>
          <p:cNvSpPr txBox="1"/>
          <p:nvPr>
            <p:ph type="title"/>
          </p:nvPr>
        </p:nvSpPr>
        <p:spPr>
          <a:xfrm>
            <a:off x="4138500" y="1934525"/>
            <a:ext cx="1809300" cy="50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Not useful info</a:t>
            </a:r>
            <a:endParaRPr sz="1200"/>
          </a:p>
        </p:txBody>
      </p:sp>
      <p:sp>
        <p:nvSpPr>
          <p:cNvPr id="148" name="Google Shape;148;p20"/>
          <p:cNvSpPr txBox="1"/>
          <p:nvPr>
            <p:ph type="title"/>
          </p:nvPr>
        </p:nvSpPr>
        <p:spPr>
          <a:xfrm>
            <a:off x="944125" y="2754475"/>
            <a:ext cx="1270200" cy="50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Not useful info</a:t>
            </a:r>
            <a:endParaRPr sz="1200"/>
          </a:p>
        </p:txBody>
      </p:sp>
      <p:sp>
        <p:nvSpPr>
          <p:cNvPr id="149" name="Google Shape;149;p20"/>
          <p:cNvSpPr txBox="1"/>
          <p:nvPr>
            <p:ph type="title"/>
          </p:nvPr>
        </p:nvSpPr>
        <p:spPr>
          <a:xfrm>
            <a:off x="4265725" y="2757100"/>
            <a:ext cx="1146000" cy="57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Not useful info</a:t>
            </a:r>
            <a:endParaRPr sz="1200"/>
          </a:p>
        </p:txBody>
      </p:sp>
      <p:sp>
        <p:nvSpPr>
          <p:cNvPr id="150" name="Google Shape;150;p20"/>
          <p:cNvSpPr txBox="1"/>
          <p:nvPr>
            <p:ph type="title"/>
          </p:nvPr>
        </p:nvSpPr>
        <p:spPr>
          <a:xfrm>
            <a:off x="3234300" y="4084413"/>
            <a:ext cx="1270200" cy="50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accent5"/>
                </a:solidFill>
              </a:rPr>
              <a:t>U</a:t>
            </a:r>
            <a:r>
              <a:rPr lang="en" sz="1200">
                <a:solidFill>
                  <a:schemeClr val="accent5"/>
                </a:solidFill>
              </a:rPr>
              <a:t>seful info</a:t>
            </a:r>
            <a:endParaRPr sz="1200">
              <a:solidFill>
                <a:schemeClr val="accent5"/>
              </a:solidFill>
            </a:endParaRPr>
          </a:p>
        </p:txBody>
      </p:sp>
      <p:sp>
        <p:nvSpPr>
          <p:cNvPr id="151" name="Google Shape;151;p20"/>
          <p:cNvSpPr txBox="1"/>
          <p:nvPr>
            <p:ph type="title"/>
          </p:nvPr>
        </p:nvSpPr>
        <p:spPr>
          <a:xfrm>
            <a:off x="6799525" y="3859488"/>
            <a:ext cx="1270200" cy="50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solidFill>
                  <a:schemeClr val="accent5"/>
                </a:solidFill>
              </a:rPr>
              <a:t>Useful info</a:t>
            </a:r>
            <a:endParaRPr sz="1200">
              <a:solidFill>
                <a:schemeClr val="accent5"/>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a:t>
            </a:r>
            <a:endParaRPr/>
          </a:p>
        </p:txBody>
      </p:sp>
      <p:sp>
        <p:nvSpPr>
          <p:cNvPr id="157" name="Google Shape;157;p21"/>
          <p:cNvSpPr txBox="1"/>
          <p:nvPr>
            <p:ph idx="1" type="body"/>
          </p:nvPr>
        </p:nvSpPr>
        <p:spPr>
          <a:xfrm>
            <a:off x="202475" y="1152425"/>
            <a:ext cx="2865900" cy="843300"/>
          </a:xfrm>
          <a:prstGeom prst="rect">
            <a:avLst/>
          </a:prstGeom>
        </p:spPr>
        <p:txBody>
          <a:bodyPr anchorCtr="0" anchor="t" bIns="91425" lIns="91425" spcFirstLastPara="1" rIns="91425" wrap="square" tIns="91425">
            <a:normAutofit lnSpcReduction="10000"/>
          </a:bodyPr>
          <a:lstStyle/>
          <a:p>
            <a:pPr indent="-317500" lvl="0" marL="457200" rtl="0" algn="l">
              <a:spcBef>
                <a:spcPts val="0"/>
              </a:spcBef>
              <a:spcAft>
                <a:spcPts val="0"/>
              </a:spcAft>
              <a:buSzPts val="1400"/>
              <a:buChar char="●"/>
            </a:pPr>
            <a:r>
              <a:rPr lang="en" sz="1400"/>
              <a:t>OCR Results</a:t>
            </a:r>
            <a:endParaRPr sz="1400"/>
          </a:p>
          <a:p>
            <a:pPr indent="0" lvl="0" marL="0" rtl="0" algn="l">
              <a:spcBef>
                <a:spcPts val="1200"/>
              </a:spcBef>
              <a:spcAft>
                <a:spcPts val="1200"/>
              </a:spcAft>
              <a:buNone/>
            </a:pPr>
            <a:r>
              <a:t/>
            </a:r>
            <a:endParaRPr/>
          </a:p>
        </p:txBody>
      </p:sp>
      <p:pic>
        <p:nvPicPr>
          <p:cNvPr id="158" name="Google Shape;158;p21"/>
          <p:cNvPicPr preferRelativeResize="0"/>
          <p:nvPr/>
        </p:nvPicPr>
        <p:blipFill>
          <a:blip r:embed="rId3">
            <a:alphaModFix/>
          </a:blip>
          <a:stretch>
            <a:fillRect/>
          </a:stretch>
        </p:blipFill>
        <p:spPr>
          <a:xfrm>
            <a:off x="3644750" y="1252250"/>
            <a:ext cx="4584841" cy="1232400"/>
          </a:xfrm>
          <a:prstGeom prst="rect">
            <a:avLst/>
          </a:prstGeom>
          <a:noFill/>
          <a:ln>
            <a:noFill/>
          </a:ln>
        </p:spPr>
      </p:pic>
      <p:sp>
        <p:nvSpPr>
          <p:cNvPr id="159" name="Google Shape;159;p21"/>
          <p:cNvSpPr txBox="1"/>
          <p:nvPr>
            <p:ph type="title"/>
          </p:nvPr>
        </p:nvSpPr>
        <p:spPr>
          <a:xfrm>
            <a:off x="5525775" y="2433175"/>
            <a:ext cx="1122300" cy="38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cat12.jpg</a:t>
            </a:r>
            <a:endParaRPr sz="1200"/>
          </a:p>
        </p:txBody>
      </p:sp>
      <p:sp>
        <p:nvSpPr>
          <p:cNvPr id="160" name="Google Shape;160;p21"/>
          <p:cNvSpPr txBox="1"/>
          <p:nvPr>
            <p:ph idx="1" type="body"/>
          </p:nvPr>
        </p:nvSpPr>
        <p:spPr>
          <a:xfrm>
            <a:off x="202475" y="3582350"/>
            <a:ext cx="2637300" cy="8937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Information Coverage</a:t>
            </a:r>
            <a:endParaRPr sz="1400"/>
          </a:p>
          <a:p>
            <a:pPr indent="0" lvl="0" marL="0" rtl="0" algn="l">
              <a:spcBef>
                <a:spcPts val="1200"/>
              </a:spcBef>
              <a:spcAft>
                <a:spcPts val="1200"/>
              </a:spcAft>
              <a:buNone/>
            </a:pPr>
            <a:r>
              <a:t/>
            </a:r>
            <a:endParaRPr/>
          </a:p>
        </p:txBody>
      </p:sp>
      <p:pic>
        <p:nvPicPr>
          <p:cNvPr id="161" name="Google Shape;161;p21"/>
          <p:cNvPicPr preferRelativeResize="0"/>
          <p:nvPr/>
        </p:nvPicPr>
        <p:blipFill rotWithShape="1">
          <a:blip r:embed="rId4">
            <a:alphaModFix/>
          </a:blip>
          <a:srcRect b="6915" l="0" r="0" t="2447"/>
          <a:stretch/>
        </p:blipFill>
        <p:spPr>
          <a:xfrm>
            <a:off x="393525" y="1623025"/>
            <a:ext cx="2446249" cy="1827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